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71" r:id="rId3"/>
    <p:sldId id="295" r:id="rId4"/>
    <p:sldId id="289" r:id="rId5"/>
    <p:sldId id="290" r:id="rId6"/>
    <p:sldId id="262" r:id="rId7"/>
    <p:sldId id="261" r:id="rId8"/>
    <p:sldId id="283" r:id="rId9"/>
    <p:sldId id="296" r:id="rId10"/>
    <p:sldId id="297" r:id="rId11"/>
    <p:sldId id="294" r:id="rId12"/>
    <p:sldId id="284" r:id="rId13"/>
    <p:sldId id="293" r:id="rId14"/>
    <p:sldId id="28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54CD6A-A45F-4283-90E1-568E5F746F31}" v="6" dt="2025-09-15T11:26:24.2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8F5D12-94F4-29A8-1518-9551C2D1C3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PósENQ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14013D-635D-EF8C-DD46-DBECF85168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D8739-1560-47B0-A6D2-F79348D5D532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D9D38-A79E-5AF9-2472-0E02ABB4DB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612A93-E63E-716B-C001-113B95B639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00C16-F3D6-4F4D-BB2F-2E1690A52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183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PósENQ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E4344-4141-4A56-9A71-855D8B444ACC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76977-28E1-4B39-9DFD-CCB8CF789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328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1D6D3-7B55-B5F9-5CDD-E7FE2033B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6950F7-7D3B-6579-7595-F4D362AB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D60E3-6A18-44D0-914C-18A699981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6D29-8D62-4114-A111-27CD00206BC7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A1987-F7CF-57AC-EC16-8940C1083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D61B-C2EA-2AD6-D163-348515E50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3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7D248-D63D-7A25-7272-A9FF8EDFA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9C1661-81B1-5FEC-7D6B-2EABCD1FE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E8073-2EFE-81F0-C819-7930EDBC3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22E2-E2E1-4344-9710-FB448BECEB96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128F1-E699-4BB7-CFFD-FE147A8DF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C0451-135B-C103-BE21-D61D0D08E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6D3B77-31E3-DADD-C625-3A4ADC8838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09FAFA-21A9-FD2E-BBDC-E24F4682D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61A3F-BCDB-E3F9-7106-BADAF78BA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98284-46BF-4009-8A79-CE42E8BCB0ED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B3980-9EA2-DA5F-3188-86C4BB935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DE907-E839-2CFB-D679-57A2C91D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1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0A53D-8DF7-F0D9-D181-89C7FA26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B7C08-DD5E-CD5F-B94C-C6C716CD0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72A5F-0AE2-E0A9-3AC7-E65B91703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B8170-EF0D-48BA-929B-C999EBC41658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9C7E1-3EDA-79C3-D416-B905C1B1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9B7CD-55ED-2E5B-C6E6-F073289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5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1F0D4-CD11-F28B-5149-B5ED1E1E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931DC-2F06-F754-BDEE-F122A094C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6111C-21C1-A092-C1C8-64F2C0798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BC447-FC67-46A3-960B-B453295026D9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3F298-BAEB-CC92-7BF0-07C05092E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D2D4E-8556-4DE9-5AAD-532EBA4D2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20788-5E2C-4D0E-9D2B-26DA45414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B1287-DFC6-F86A-4A64-8121B2886A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E0D18-0258-AF2F-5FBA-A299DD221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DAF41-EE71-9979-F9D3-856844256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D38F-7B09-4EE7-B8F0-AE728E1C6033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E5CB6-2086-7EE1-8379-CA0BF6689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7DD12-65B9-D6E0-5199-E5AA0A5B9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1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85083-3BD2-AAA3-E0FB-E15773075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E82DE-6004-3F83-744A-FAA90DE2D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CFB3FB-3380-DB87-07DD-271BBBDFC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6BC220-6F27-E806-1CE4-0202831BD4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7894B3-E737-AD38-B048-7E1A315396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AC07F-3887-347E-66BA-725485628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2342-E0D4-49BA-B031-25AF27170108}" type="datetime1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0E5163-C59E-E4C8-DFD2-330B382A5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5E389-6C71-062C-E490-A58AB8010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8B252-BCB9-D523-8164-83089BE8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A24540-D890-58E6-BAB0-0F9B9EA89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EA89-A499-4D67-A75E-E929897D2C3E}" type="datetime1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D7264-8DD7-85A1-D3C6-A460DE13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F940BB-F2D5-479D-A570-9C9694B28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4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0DE21E-3B2A-EA36-16D2-2581F514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9E25-6DDD-4C4D-ADB4-3EDA559E0731}" type="datetime1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8755D-91C2-A8B5-0D89-6088B48E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C3BD9-40C0-85F0-49B5-6231F486C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44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F762D-6C46-FE40-9D43-46CA201BC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F7DDB-BD32-19C5-CCC9-F0C8DD4B1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18455-A4A5-6101-BE41-4F0CA87D8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39700-0171-ADD6-5966-52270CE4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05FB-0253-437F-BAB4-0278070A7795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B0C82-D3CE-9A0E-22E0-6FA4D68E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7C33F-88EB-C86E-530F-4B0B7109D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7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A74E8-F74C-1413-68CD-F9F8548F1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B1C195-1BCA-F85D-17D4-16F2B57CFE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CF856C-E4D3-0BC7-0FB4-E75EAFE5F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01D8E5-8AEF-C637-BF51-6C203EBE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86BC-8C41-4BD6-868A-C00DB9373663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960942-068F-CB1A-44C6-61BBCEFEF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4672B-DD1C-2E57-49DA-BF2AB1CF9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3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C7BD31-E67A-4EBC-20BF-919280FF2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5F67E-0C74-3B5A-6037-6067B9A2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71B18-D396-65CF-77C0-621415454A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256877-5164-40C4-98F3-489B56D1113B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D17E1-5310-EAC7-D576-281FF3657C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9D93B-C96C-4E55-640C-4B9EE26F3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9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C90619-89FD-658F-7AB9-8A9C07B16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74141-E391-65CE-4CD7-1031FFC54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pPr algn="l"/>
            <a:r>
              <a:rPr lang="pt-BR" sz="4800" dirty="0">
                <a:solidFill>
                  <a:srgbClr val="FFFFFF"/>
                </a:solidFill>
              </a:rPr>
              <a:t>181.</a:t>
            </a:r>
            <a:r>
              <a:rPr lang="pt-BR" sz="4800" baseline="30000" dirty="0">
                <a:solidFill>
                  <a:srgbClr val="FFFFFF"/>
                </a:solidFill>
              </a:rPr>
              <a:t>a</a:t>
            </a:r>
            <a:r>
              <a:rPr lang="pt-BR" sz="4800" dirty="0">
                <a:solidFill>
                  <a:srgbClr val="FFFFFF"/>
                </a:solidFill>
              </a:rPr>
              <a:t>  Reunião Ordinária do </a:t>
            </a:r>
            <a:r>
              <a:rPr lang="pt-BR" sz="4800" dirty="0" err="1">
                <a:solidFill>
                  <a:srgbClr val="FFFFFF"/>
                </a:solidFill>
              </a:rPr>
              <a:t>PósENQ</a:t>
            </a:r>
            <a:br>
              <a:rPr lang="pt-BR" sz="4800" dirty="0">
                <a:solidFill>
                  <a:srgbClr val="FFFFFF"/>
                </a:solidFill>
              </a:rPr>
            </a:br>
            <a:endParaRPr lang="en-US" sz="4800" i="1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99D8CF-71E7-B0FE-332B-DE7A9FE1C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0559" y="2207487"/>
            <a:ext cx="3737164" cy="2457313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6988099C-4090-D3FA-8942-C80C3B20C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1600"/>
            <a:ext cx="4445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AACBF5F-5E09-1E11-FEC8-8DE7A62E374C}"/>
              </a:ext>
            </a:extLst>
          </p:cNvPr>
          <p:cNvSpPr txBox="1"/>
          <p:nvPr/>
        </p:nvSpPr>
        <p:spPr>
          <a:xfrm flipH="1">
            <a:off x="1333340" y="5449374"/>
            <a:ext cx="178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15/09/2025</a:t>
            </a:r>
          </a:p>
        </p:txBody>
      </p:sp>
    </p:spTree>
    <p:extLst>
      <p:ext uri="{BB962C8B-B14F-4D97-AF65-F5344CB8AC3E}">
        <p14:creationId xmlns:p14="http://schemas.microsoft.com/office/powerpoint/2010/main" val="3189640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0B08C-466B-9106-98F2-376FFCA33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81216-FB4C-DAB8-471E-AC82C30D1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660498"/>
            <a:ext cx="8723318" cy="1552625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4. Processo Seletivo para ingresso em 2025/3 e distribuição de bolsas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Doutorado 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 (6/10=60%)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BCDE19-6EAB-BAE0-F7A5-70481ECE6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36FE920-4474-2CF8-13D5-A34F250FF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DC3D517E-02D6-11E6-E58D-9FFF7EEAC9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50967"/>
              </p:ext>
            </p:extLst>
          </p:nvPr>
        </p:nvGraphicFramePr>
        <p:xfrm>
          <a:off x="1710814" y="2664542"/>
          <a:ext cx="8986683" cy="2595720"/>
        </p:xfrm>
        <a:graphic>
          <a:graphicData uri="http://schemas.openxmlformats.org/drawingml/2006/table">
            <a:tbl>
              <a:tblPr/>
              <a:tblGrid>
                <a:gridCol w="888417">
                  <a:extLst>
                    <a:ext uri="{9D8B030D-6E8A-4147-A177-3AD203B41FA5}">
                      <a16:colId xmlns:a16="http://schemas.microsoft.com/office/drawing/2014/main" val="3013084286"/>
                    </a:ext>
                  </a:extLst>
                </a:gridCol>
                <a:gridCol w="2487568">
                  <a:extLst>
                    <a:ext uri="{9D8B030D-6E8A-4147-A177-3AD203B41FA5}">
                      <a16:colId xmlns:a16="http://schemas.microsoft.com/office/drawing/2014/main" val="3438926669"/>
                    </a:ext>
                  </a:extLst>
                </a:gridCol>
                <a:gridCol w="833746">
                  <a:extLst>
                    <a:ext uri="{9D8B030D-6E8A-4147-A177-3AD203B41FA5}">
                      <a16:colId xmlns:a16="http://schemas.microsoft.com/office/drawing/2014/main" val="2134084239"/>
                    </a:ext>
                  </a:extLst>
                </a:gridCol>
                <a:gridCol w="2860021">
                  <a:extLst>
                    <a:ext uri="{9D8B030D-6E8A-4147-A177-3AD203B41FA5}">
                      <a16:colId xmlns:a16="http://schemas.microsoft.com/office/drawing/2014/main" val="1010292142"/>
                    </a:ext>
                  </a:extLst>
                </a:gridCol>
                <a:gridCol w="1916931">
                  <a:extLst>
                    <a:ext uri="{9D8B030D-6E8A-4147-A177-3AD203B41FA5}">
                      <a16:colId xmlns:a16="http://schemas.microsoft.com/office/drawing/2014/main" val="3058121920"/>
                    </a:ext>
                  </a:extLst>
                </a:gridCol>
              </a:tblGrid>
              <a:tr h="2595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Ordem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Aluno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Matrícula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Orientador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00951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Giovana Lima de Souza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202506339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AGENOR FURIGO JUNIOR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1 - CAPES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431870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Sedami Touzoun Romain Agassin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202302401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ADRIANO DA SILVA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2 - FAPESC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862128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Rafael Vilarins Silva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Cintia Soares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3 - CAPES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166351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Vítor Moritz Moser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202405070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DÉBORA DE OLIVEIRA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4 - FAPESC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6707529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Liciani Inaê Putti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202506236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 Paula Serafini Immich Boemo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779549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Raiane da Cruz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202506269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HUMBERTO GRACHER RIELLA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505598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Ricardo de Sousa Cunha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202506246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SERGIO YESID GÓMEZ GONZÁLEZ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REINGRESSO-TRABALHA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609193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Jackelyne de Souza Carvalho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202405300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ADRIANO DA SILVA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 BOLSA DE PROJETO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523027"/>
                  </a:ext>
                </a:extLst>
              </a:tr>
              <a:tr h="259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Vinícius de Souza Godim de Oliveira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202504130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AGENOR DE NONI JUNIOR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INTERCÂMBIO NO EXTERIOR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314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329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104A9-ECEA-DCBB-14BD-2ABB62ECF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ADDD-233D-5548-A464-82B91BFDB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5. Distribuição de recursos de custeio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CAPES/PROEX 2025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B63BEA-C515-612A-5EAE-516870E4F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4C30A6FF-C22C-CBC2-E188-11A8331A3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E1BA71F-9AEC-D9B1-AAB3-3B5D6E664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6663" y="1794249"/>
            <a:ext cx="5344271" cy="148158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FD40B93D-8521-220A-91FB-00151A2348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0870" y="1677171"/>
            <a:ext cx="4805729" cy="1053663"/>
          </a:xfrm>
          <a:prstGeom prst="rect">
            <a:avLst/>
          </a:prstGeom>
        </p:spPr>
      </p:pic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16B3E226-E381-2A85-4295-75D45B2DA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612596"/>
              </p:ext>
            </p:extLst>
          </p:nvPr>
        </p:nvGraphicFramePr>
        <p:xfrm>
          <a:off x="1932652" y="3365254"/>
          <a:ext cx="5826272" cy="2901670"/>
        </p:xfrm>
        <a:graphic>
          <a:graphicData uri="http://schemas.openxmlformats.org/drawingml/2006/table">
            <a:tbl>
              <a:tblPr/>
              <a:tblGrid>
                <a:gridCol w="3292028">
                  <a:extLst>
                    <a:ext uri="{9D8B030D-6E8A-4147-A177-3AD203B41FA5}">
                      <a16:colId xmlns:a16="http://schemas.microsoft.com/office/drawing/2014/main" val="1037829668"/>
                    </a:ext>
                  </a:extLst>
                </a:gridCol>
                <a:gridCol w="438701">
                  <a:extLst>
                    <a:ext uri="{9D8B030D-6E8A-4147-A177-3AD203B41FA5}">
                      <a16:colId xmlns:a16="http://schemas.microsoft.com/office/drawing/2014/main" val="3052477170"/>
                    </a:ext>
                  </a:extLst>
                </a:gridCol>
                <a:gridCol w="915604">
                  <a:extLst>
                    <a:ext uri="{9D8B030D-6E8A-4147-A177-3AD203B41FA5}">
                      <a16:colId xmlns:a16="http://schemas.microsoft.com/office/drawing/2014/main" val="2818144194"/>
                    </a:ext>
                  </a:extLst>
                </a:gridCol>
                <a:gridCol w="1179939">
                  <a:extLst>
                    <a:ext uri="{9D8B030D-6E8A-4147-A177-3AD203B41FA5}">
                      <a16:colId xmlns:a16="http://schemas.microsoft.com/office/drawing/2014/main" val="363980288"/>
                    </a:ext>
                  </a:extLst>
                </a:gridCol>
              </a:tblGrid>
              <a:tr h="2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Valor recebido da CAPES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R$   200.964,00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099303"/>
                  </a:ext>
                </a:extLst>
              </a:tr>
              <a:tr h="2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736934"/>
                  </a:ext>
                </a:extLst>
              </a:tr>
              <a:tr h="2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Apoio aos laboratórios multiusuários e EQA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R$     20.000,00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306268"/>
                  </a:ext>
                </a:extLst>
              </a:tr>
              <a:tr h="2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Planejamento estratégico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R$        8.000,00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8186782"/>
                  </a:ext>
                </a:extLst>
              </a:tr>
              <a:tr h="2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Coordenação do PósENQ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R$        2.564,00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227376"/>
                  </a:ext>
                </a:extLst>
              </a:tr>
              <a:tr h="2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419952"/>
                  </a:ext>
                </a:extLst>
              </a:tr>
              <a:tr h="2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Valor a ser dividido para os professores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R$   170.400,00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080947"/>
                  </a:ext>
                </a:extLst>
              </a:tr>
              <a:tr h="2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8409292"/>
                  </a:ext>
                </a:extLst>
              </a:tr>
              <a:tr h="2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Professores com até 4 orientandos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4.900,00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R$     29.400,00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365467"/>
                  </a:ext>
                </a:extLst>
              </a:tr>
              <a:tr h="2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Professores com mais de 4 orientandos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9.400,00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R$   141.000,00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909933"/>
                  </a:ext>
                </a:extLst>
              </a:tr>
            </a:tbl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F03405F3-AB6C-7E2D-D819-004B0BD4257B}"/>
              </a:ext>
            </a:extLst>
          </p:cNvPr>
          <p:cNvSpPr txBox="1"/>
          <p:nvPr/>
        </p:nvSpPr>
        <p:spPr>
          <a:xfrm>
            <a:off x="8209934" y="4227871"/>
            <a:ext cx="378414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i="1" dirty="0"/>
              <a:t>Normas e procedimentos e documentação necessária para gastos:</a:t>
            </a:r>
          </a:p>
          <a:p>
            <a:endParaRPr lang="pt-BR" sz="1600" i="1" dirty="0"/>
          </a:p>
          <a:p>
            <a:r>
              <a:rPr lang="pt-BR" dirty="0"/>
              <a:t>Eliziane Müller</a:t>
            </a:r>
          </a:p>
        </p:txBody>
      </p:sp>
    </p:spTree>
    <p:extLst>
      <p:ext uri="{BB962C8B-B14F-4D97-AF65-F5344CB8AC3E}">
        <p14:creationId xmlns:p14="http://schemas.microsoft.com/office/powerpoint/2010/main" val="3417359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9D598C-F9E8-3C75-4364-3D95E1C7C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B355C2-7882-22D2-8FCE-310DFB1AE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139757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6. </a:t>
            </a:r>
            <a:r>
              <a:rPr lang="pt-BR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Obrigatoriedade de realização da atividade estágio de docência pelos discentes bolsistas.</a:t>
            </a:r>
            <a:endParaRPr lang="en-US" sz="48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269AF01-8E19-5372-0A63-6DE7054655CD}"/>
              </a:ext>
            </a:extLst>
          </p:cNvPr>
          <p:cNvSpPr txBox="1"/>
          <p:nvPr/>
        </p:nvSpPr>
        <p:spPr>
          <a:xfrm>
            <a:off x="1314824" y="4233600"/>
            <a:ext cx="10005951" cy="1478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Expositor: </a:t>
            </a:r>
            <a:r>
              <a:rPr lang="pt-BR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Coordenação.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pt-BR" b="1" dirty="0"/>
              <a:t>CAPES amplia escopo de estágio docência para bolsistas: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3A5EA16-946B-D4A8-70CA-A6089696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46837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DDCD3F-85B7-BD05-F0AC-4034C05BA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798053D9-8D15-F8DF-192B-1B9E0C437CD3}"/>
              </a:ext>
            </a:extLst>
          </p:cNvPr>
          <p:cNvSpPr txBox="1"/>
          <p:nvPr/>
        </p:nvSpPr>
        <p:spPr>
          <a:xfrm>
            <a:off x="7482723" y="5006679"/>
            <a:ext cx="43159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Portaria nº 221, de 19 de Agosto de 2025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3019C46-D01E-14B4-8F84-3C44D9D2462B}"/>
              </a:ext>
            </a:extLst>
          </p:cNvPr>
          <p:cNvSpPr txBox="1"/>
          <p:nvPr/>
        </p:nvSpPr>
        <p:spPr>
          <a:xfrm>
            <a:off x="1361914" y="5374683"/>
            <a:ext cx="10045575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1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Poderá ser dispensado do Estágio em Docência o(a) pós-graduando(a) bolsista que realizar estágio ou formação supervisionada em instituição pública, organização da sociedade civil ou empresa, desde que a atividade desenvolvida seja compatível com a área de pesquisa do(a) pós-graduando(a) no âmbito do programa de pós-graduação, conforme regulamentação do respectivo programa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1871577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6DE838-64F4-8E0F-493A-6ADBFA31A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97FF06C-067F-7109-AE84-64A4B119CD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F722C0-FBAE-91CD-F2F6-46E32537EB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9B21AB-39E5-F4DA-A817-52A330089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49A37D-A7C8-FF5F-6616-1B142170D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5E62A4-82AF-FBCC-8F71-148689065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BEE5C6E-6877-4A35-8E72-486CB3185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41F7A1-4D36-3A88-48A3-6F6DA47CD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7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Regras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para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validação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equivalência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créditos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em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disciplinas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do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PósENQ</a:t>
            </a:r>
            <a:endParaRPr lang="en-US" sz="48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9674CEA-3D60-501D-7A67-2EA97E689D0B}"/>
              </a:ext>
            </a:extLst>
          </p:cNvPr>
          <p:cNvSpPr txBox="1"/>
          <p:nvPr/>
        </p:nvSpPr>
        <p:spPr>
          <a:xfrm>
            <a:off x="1320784" y="4251825"/>
            <a:ext cx="10005951" cy="1458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Expositor: </a:t>
            </a:r>
            <a:r>
              <a:rPr lang="en-US" sz="2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Comissão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Ensino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5F83FFB7-4A34-3B48-102A-B68B2A50F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46837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EA3747-A541-63E6-1418-70320C6A8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F6F34D36-6063-FA69-E065-E8095FA5D5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0236" y="5547923"/>
            <a:ext cx="5725324" cy="447737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29D26853-A2B7-A755-8F09-29AA085CA3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5446" y="6122894"/>
            <a:ext cx="5830114" cy="666843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3E7D7B9C-12EC-9E5F-2B7A-F912651D24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1627" y="4623506"/>
            <a:ext cx="5934903" cy="98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868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F1879D-7F3B-3563-B9B5-1394E4FFC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95A008-DE25-1725-94E0-685332219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4C6E2F-E061-5160-C936-C18EA0CD74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2915D9-B6BD-1447-A823-A1946A3325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86A53A-93A9-D51A-3415-B8A6F35AF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412020-E3D0-04CD-9FB5-D30DA1CE3B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2"/>
            <a:ext cx="4674204" cy="2103290"/>
          </a:xfrm>
        </p:spPr>
        <p:txBody>
          <a:bodyPr anchor="b">
            <a:normAutofit/>
          </a:bodyPr>
          <a:lstStyle/>
          <a:p>
            <a:pPr algn="l"/>
            <a:r>
              <a:rPr lang="pt-BR" sz="3600" dirty="0">
                <a:solidFill>
                  <a:srgbClr val="FFFFFF"/>
                </a:solidFill>
              </a:rPr>
              <a:t>181.</a:t>
            </a:r>
            <a:r>
              <a:rPr lang="pt-BR" sz="3600" baseline="30000" dirty="0">
                <a:solidFill>
                  <a:srgbClr val="FFFFFF"/>
                </a:solidFill>
              </a:rPr>
              <a:t>a</a:t>
            </a:r>
            <a:r>
              <a:rPr lang="pt-BR" sz="3600" dirty="0">
                <a:solidFill>
                  <a:srgbClr val="FFFFFF"/>
                </a:solidFill>
              </a:rPr>
              <a:t>  Reunião Ordinária do </a:t>
            </a:r>
            <a:r>
              <a:rPr lang="pt-BR" sz="3600" dirty="0" err="1">
                <a:solidFill>
                  <a:srgbClr val="FFFFFF"/>
                </a:solidFill>
              </a:rPr>
              <a:t>PósENQ</a:t>
            </a:r>
            <a:br>
              <a:rPr lang="pt-BR" sz="4800" dirty="0">
                <a:solidFill>
                  <a:srgbClr val="FFFFFF"/>
                </a:solidFill>
              </a:rPr>
            </a:br>
            <a:endParaRPr lang="en-US" sz="4800" i="1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EC397D-E322-0684-2259-CF1A54660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BDC546A-2FBC-DB60-90FB-82EFFBBC3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9DD09B-B271-A5F6-84E3-F74AD4B6E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0559" y="2207487"/>
            <a:ext cx="3737164" cy="2457313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53005B2-A930-F70B-6B40-8299B2C22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1600"/>
            <a:ext cx="4445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9C579FA-CA4B-F0CE-FFC6-803D1B3D27EB}"/>
              </a:ext>
            </a:extLst>
          </p:cNvPr>
          <p:cNvSpPr txBox="1"/>
          <p:nvPr/>
        </p:nvSpPr>
        <p:spPr>
          <a:xfrm flipH="1">
            <a:off x="1333340" y="5449374"/>
            <a:ext cx="178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15/09/2025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6DC4289-2247-7079-8830-631255A75FFD}"/>
              </a:ext>
            </a:extLst>
          </p:cNvPr>
          <p:cNvSpPr txBox="1">
            <a:spLocks/>
          </p:cNvSpPr>
          <p:nvPr/>
        </p:nvSpPr>
        <p:spPr>
          <a:xfrm>
            <a:off x="1154281" y="3289364"/>
            <a:ext cx="4747280" cy="18311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800" dirty="0">
                <a:solidFill>
                  <a:srgbClr val="FFFFFF"/>
                </a:solidFill>
              </a:rPr>
              <a:t>Assuntos Gerais</a:t>
            </a:r>
            <a:br>
              <a:rPr lang="pt-BR" sz="4800" dirty="0">
                <a:solidFill>
                  <a:srgbClr val="FFFFFF"/>
                </a:solidFill>
              </a:rPr>
            </a:br>
            <a:endParaRPr lang="en-US" sz="48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502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E43CE-6B45-0CF7-66D5-C5A45D24E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2168A-FB10-09B6-558B-B2322D1CC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328686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4400" dirty="0"/>
              <a:t>Expediente</a:t>
            </a:r>
            <a:endParaRPr lang="en-US" sz="20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5CC941-5678-DDCF-DC94-ABF616CBA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DA468C2-D1E8-E20E-7E22-56F276752E96}"/>
              </a:ext>
            </a:extLst>
          </p:cNvPr>
          <p:cNvSpPr txBox="1"/>
          <p:nvPr/>
        </p:nvSpPr>
        <p:spPr>
          <a:xfrm>
            <a:off x="1513115" y="1593821"/>
            <a:ext cx="9753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a) Apreciação da ata da 180.</a:t>
            </a:r>
            <a:r>
              <a:rPr lang="pt-BR" sz="2000" baseline="30000" dirty="0"/>
              <a:t>a</a:t>
            </a:r>
            <a:r>
              <a:rPr lang="pt-BR" sz="2000" dirty="0"/>
              <a:t> Reunião Ordinária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5F8AFE3-62D9-78B9-09CD-3887996B9508}"/>
              </a:ext>
            </a:extLst>
          </p:cNvPr>
          <p:cNvSpPr txBox="1"/>
          <p:nvPr/>
        </p:nvSpPr>
        <p:spPr>
          <a:xfrm>
            <a:off x="1513115" y="2199156"/>
            <a:ext cx="961208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b) Comunicações da presidência:	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13AFC1B-F949-A13D-E248-E00313B85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2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BFEEF3A-DDB5-4558-9CD7-99D7C8DB4989}"/>
              </a:ext>
            </a:extLst>
          </p:cNvPr>
          <p:cNvSpPr txBox="1"/>
          <p:nvPr/>
        </p:nvSpPr>
        <p:spPr>
          <a:xfrm>
            <a:off x="1513115" y="2549033"/>
            <a:ext cx="900634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Avaliação discente das disciplinas 2025/2 (até 12/09/2025 – Prorrogaremos para até 30/09)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CAPES-Global (preenchimento de formulários até 19/09/2025 – </a:t>
            </a:r>
            <a:r>
              <a:rPr lang="pt-BR" sz="1600" i="1" dirty="0" err="1"/>
              <a:t>Dachamir</a:t>
            </a:r>
            <a:r>
              <a:rPr lang="pt-BR" sz="1600" i="1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Editais FAPESC para bolsas de mestrado e doutorado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E054AA63-4DA4-5066-6EFA-4F2686984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3322" y="3315182"/>
            <a:ext cx="5344271" cy="111458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A7F99DDD-2A24-C8C2-C3E0-4E9901C39F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1682" y="4990039"/>
            <a:ext cx="6335009" cy="40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072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E96D6-7984-2699-5F0E-C4E07E14C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99033-3576-A8DE-A432-898F8F9CF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328686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4400" dirty="0"/>
              <a:t>Expediente</a:t>
            </a:r>
            <a:endParaRPr lang="en-US" sz="20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4345C2-416A-5747-B739-45248F527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350CE73C-E845-FF73-0215-E51064E6F3F5}"/>
              </a:ext>
            </a:extLst>
          </p:cNvPr>
          <p:cNvSpPr txBox="1"/>
          <p:nvPr/>
        </p:nvSpPr>
        <p:spPr>
          <a:xfrm>
            <a:off x="1443475" y="1382349"/>
            <a:ext cx="961208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b) Comunicações da presidência: Matrículas 2025/3	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14AC4884-0199-A376-7A4C-8693BA935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3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8E4AC98-97AC-9D76-CAAD-6FE2D44CC618}"/>
              </a:ext>
            </a:extLst>
          </p:cNvPr>
          <p:cNvSpPr txBox="1"/>
          <p:nvPr/>
        </p:nvSpPr>
        <p:spPr>
          <a:xfrm>
            <a:off x="1443475" y="1825494"/>
            <a:ext cx="94607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Matrículas no doutorado: 55 com prazo regular e 9 prorrogações (33 [26+7] não fizeram matrícula)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Matrículas no mestrado: 46 com prazo regular e 6 prorrogações; 6 disciplinas isoladas e 1 trancamento (18 [13+5] não fizeram matrícula)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0E1EBC7B-E97F-3405-E1F7-5ABA67ADFA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158990"/>
              </p:ext>
            </p:extLst>
          </p:nvPr>
        </p:nvGraphicFramePr>
        <p:xfrm>
          <a:off x="2835306" y="2717722"/>
          <a:ext cx="6521388" cy="3638628"/>
        </p:xfrm>
        <a:graphic>
          <a:graphicData uri="http://schemas.openxmlformats.org/drawingml/2006/table">
            <a:tbl>
              <a:tblPr/>
              <a:tblGrid>
                <a:gridCol w="3416646">
                  <a:extLst>
                    <a:ext uri="{9D8B030D-6E8A-4147-A177-3AD203B41FA5}">
                      <a16:colId xmlns:a16="http://schemas.microsoft.com/office/drawing/2014/main" val="1794218256"/>
                    </a:ext>
                  </a:extLst>
                </a:gridCol>
                <a:gridCol w="2320413">
                  <a:extLst>
                    <a:ext uri="{9D8B030D-6E8A-4147-A177-3AD203B41FA5}">
                      <a16:colId xmlns:a16="http://schemas.microsoft.com/office/drawing/2014/main" val="407216559"/>
                    </a:ext>
                  </a:extLst>
                </a:gridCol>
                <a:gridCol w="784329">
                  <a:extLst>
                    <a:ext uri="{9D8B030D-6E8A-4147-A177-3AD203B41FA5}">
                      <a16:colId xmlns:a16="http://schemas.microsoft.com/office/drawing/2014/main" val="331364842"/>
                    </a:ext>
                  </a:extLst>
                </a:gridCol>
              </a:tblGrid>
              <a:tr h="2196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Disciplina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responsável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Alunos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259284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Biochemical Engineering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Agenor Furigo Junior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160665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Cinética de Processos Químicos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Regina de Fatima Peralta Muniz Moreira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1225087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Controle de Processos da Indústria de Petróleo e Gás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Ricardo Antonio Francisco Machado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385802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Estudo Dirigido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Débora de Oliveira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5203159"/>
                  </a:ext>
                </a:extLst>
              </a:tr>
              <a:tr h="4481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MATERIAIS INTELIGENTES: síntese, caracterização, aplicação e aspectos de segurança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Humberto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Gracher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Riella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690625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Meios Porosos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Marintho Bastos Quadri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435376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Termodinâmica para Engenharia Química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José Vladimir de Oliveira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508880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Transport Phenomena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Sergio Yesid Gómez González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8760084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Tratamento biológico não convencional de efluentes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Camila Michels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659335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Estágio de Docência 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Agenor Furigo Junior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1949001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Estágio de Docência 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Agenor Furigo Junior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417826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Agenor Furigo Junior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7195911"/>
                  </a:ext>
                </a:extLst>
              </a:tr>
              <a:tr h="2475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Dissertação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Agenor Furigo Junior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984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188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DF4BA-FBAE-2E18-FD28-D6B43B69D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8667D-6707-F948-1CC3-8357BC0D0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aprovações </a:t>
            </a:r>
            <a:r>
              <a:rPr kumimoji="0" lang="pt-BR" sz="2000" b="0" i="1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inscrições,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renovações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 </a:t>
            </a:r>
            <a:r>
              <a:rPr kumimoji="0" lang="pt-BR" sz="2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conclusões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39E0B7-6814-F2A2-845F-CA1FFAC45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87127FA-83E4-67EB-1469-A0107F4A7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2C25F2F-1123-0135-7943-5439A0652E9F}"/>
              </a:ext>
            </a:extLst>
          </p:cNvPr>
          <p:cNvSpPr txBox="1"/>
          <p:nvPr/>
        </p:nvSpPr>
        <p:spPr>
          <a:xfrm>
            <a:off x="1604363" y="1783381"/>
            <a:ext cx="101953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23080.007270/2024-80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pt-BR" sz="2000" b="1" dirty="0">
                <a:solidFill>
                  <a:prstClr val="black"/>
                </a:solidFill>
                <a:latin typeface="Aptos" panose="02110004020202020204"/>
              </a:rPr>
              <a:t>Fernanda Cristina Fraga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/9/2025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27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/8/2026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Desenvolvimento de adsorventes de captura de CO2 (</a:t>
            </a:r>
            <a:r>
              <a:rPr kumimoji="0" lang="pt-BR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geopolímeros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) e aplicação de processos fotocatalíticos para redução de CO2 visando a produção de metanol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Prof.a Regina de Fátima Peralta Muniz Moreira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C7A1880-EE0C-0E23-1DFB-F5E8BA3D4C36}"/>
              </a:ext>
            </a:extLst>
          </p:cNvPr>
          <p:cNvSpPr txBox="1"/>
          <p:nvPr/>
        </p:nvSpPr>
        <p:spPr>
          <a:xfrm>
            <a:off x="1604363" y="4146198"/>
            <a:ext cx="103305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 23080.049810/2023-11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Mariane Carolina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Proner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1/9/2025 a 31/8/2026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Aplicação de processos de eletro-oxidação e membranas para aumento da eficiência de remoção de TOG da água produzida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Prof.a Regina de Fátima Peralta Muniz Moreira</a:t>
            </a:r>
          </a:p>
        </p:txBody>
      </p:sp>
    </p:spTree>
    <p:extLst>
      <p:ext uri="{BB962C8B-B14F-4D97-AF65-F5344CB8AC3E}">
        <p14:creationId xmlns:p14="http://schemas.microsoft.com/office/powerpoint/2010/main" val="245335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2A843-7FE6-C28F-7159-ECC913596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9F4D9-3576-8CE6-3AC9-FABD2AA01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aprovações </a:t>
            </a:r>
            <a:r>
              <a:rPr kumimoji="0" lang="pt-BR" sz="2000" b="0" i="1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inscrições,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renovações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 </a:t>
            </a:r>
            <a:r>
              <a:rPr kumimoji="0" lang="pt-BR" sz="2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conclusões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51ACB4-316C-DB15-5578-1AE3383FD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1595" y="0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C17652C7-DB3F-BFCC-7724-B3AE599F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A82382F-FD3C-EC87-F684-FAE0A1E3AC7C}"/>
              </a:ext>
            </a:extLst>
          </p:cNvPr>
          <p:cNvSpPr txBox="1"/>
          <p:nvPr/>
        </p:nvSpPr>
        <p:spPr>
          <a:xfrm>
            <a:off x="1686908" y="2325287"/>
            <a:ext cx="1033054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 23080.021384/2023-51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Sarah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Mozzaquatro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Pasini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1/8/2025 a 31/7/2026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Novos materiais e intensificação de processos para produção de hidrogênio verde</a:t>
            </a: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</a:t>
            </a:r>
            <a:r>
              <a:rPr lang="pt-BR" sz="2000" dirty="0"/>
              <a:t>Sergio </a:t>
            </a:r>
            <a:r>
              <a:rPr lang="pt-BR" sz="2000" dirty="0" err="1"/>
              <a:t>Yesid</a:t>
            </a:r>
            <a:r>
              <a:rPr lang="pt-BR" sz="2000" dirty="0"/>
              <a:t> Gómez González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5632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AA072-03F7-679B-BF8C-7A66CE5B5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74B8A-B3FC-DBC6-7374-6D8027101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2. Prorrogação de Prazo de Conclusão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Cursos de Doutorado e Mestrado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97AF2-4F6B-C1E9-EC84-9D278E8C8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4B48F0D-07FC-FD04-6369-89B9F10BC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6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385F8B3-7EE8-C73F-5633-2A6C0A063253}"/>
              </a:ext>
            </a:extLst>
          </p:cNvPr>
          <p:cNvSpPr txBox="1"/>
          <p:nvPr/>
        </p:nvSpPr>
        <p:spPr>
          <a:xfrm>
            <a:off x="2496851" y="1847221"/>
            <a:ext cx="6395851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Doutoranda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lang="pt-BR" sz="2000" b="1" dirty="0" err="1">
                <a:solidFill>
                  <a:prstClr val="black"/>
                </a:solidFill>
                <a:latin typeface="Aptos" panose="02110004020202020204"/>
              </a:rPr>
              <a:t>Tatianne</a:t>
            </a:r>
            <a:r>
              <a:rPr lang="pt-BR" sz="2000" b="1" dirty="0">
                <a:solidFill>
                  <a:prstClr val="black"/>
                </a:solidFill>
                <a:latin typeface="Aptos" panose="02110004020202020204"/>
              </a:rPr>
              <a:t> Dias Moreira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3/10/2025 a 11/11/2026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dirty="0">
              <a:solidFill>
                <a:prstClr val="black"/>
              </a:solidFill>
              <a:latin typeface="Aptos" panose="02110004020202020204"/>
            </a:endParaRPr>
          </a:p>
          <a:p>
            <a:r>
              <a:rPr lang="pt-BR" sz="2000" dirty="0" err="1">
                <a:solidFill>
                  <a:prstClr val="black"/>
                </a:solidFill>
                <a:latin typeface="Aptos" panose="02110004020202020204"/>
              </a:rPr>
              <a:t>Mestando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Alexia Rode</a:t>
            </a:r>
            <a:endParaRPr lang="pt-B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Período: 19/09/2025 a 17/03/2026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Mestrando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João Vitor Rios </a:t>
            </a:r>
            <a:r>
              <a:rPr lang="pt-B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Fuck</a:t>
            </a:r>
            <a:endParaRPr lang="pt-B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Período: 10/09/2025 a 26/05/2026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dirty="0">
              <a:solidFill>
                <a:prstClr val="black"/>
              </a:solidFill>
              <a:latin typeface="Aptos" panose="02110004020202020204"/>
            </a:endParaRPr>
          </a:p>
          <a:p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Mestranda: 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Marina </a:t>
            </a:r>
            <a:r>
              <a:rPr lang="pt-B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Zytkuevisz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Teixeira</a:t>
            </a:r>
          </a:p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Período: 19/09/2025 a 18/10/2025</a:t>
            </a:r>
          </a:p>
          <a:p>
            <a:endParaRPr lang="pt-B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BR" sz="2000" dirty="0">
                <a:solidFill>
                  <a:prstClr val="black"/>
                </a:solidFill>
              </a:rPr>
              <a:t>Mestrando: 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Nicolas Soares </a:t>
            </a:r>
            <a:r>
              <a:rPr lang="pt-B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Urruth</a:t>
            </a:r>
            <a:endParaRPr lang="pt-B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Período: 19/09/2025 a 18/10/2025</a:t>
            </a:r>
          </a:p>
        </p:txBody>
      </p:sp>
    </p:spTree>
    <p:extLst>
      <p:ext uri="{BB962C8B-B14F-4D97-AF65-F5344CB8AC3E}">
        <p14:creationId xmlns:p14="http://schemas.microsoft.com/office/powerpoint/2010/main" val="1206940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FA6B9-D84E-D455-3B9B-6BE775233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31DAA-BEA2-491D-3283-0A3D71BAE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4" y="758008"/>
            <a:ext cx="8889519" cy="1086458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3. Homologação do Edital 3/2025/</a:t>
            </a:r>
            <a:r>
              <a:rPr lang="pt-BR" sz="3600" dirty="0" err="1"/>
              <a:t>PósENQ</a:t>
            </a:r>
            <a:br>
              <a:rPr lang="pt-BR" sz="3600" dirty="0"/>
            </a:br>
            <a:r>
              <a:rPr lang="pt-BR" sz="3600" dirty="0"/>
              <a:t>     Bolsa PDSE/CAPES - 2026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00CD7-83BA-5464-5212-E2A0E93B1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78B716C-5FB0-C61A-2E57-66C07F05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4A6B19D-8F61-138E-39F6-3B8F3EB80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5783" y="2328312"/>
            <a:ext cx="2819794" cy="2867425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FBE315A9-4F67-A71C-81DE-6D47C2D353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3658" y="1844465"/>
            <a:ext cx="5872506" cy="3351271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43AB3E87-3D39-D62E-4341-DC2C2022F1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3364" y="5203664"/>
            <a:ext cx="5525271" cy="115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911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4FD31-F80B-D3DB-42F2-F87DA8A30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CDE14-AA2B-E4F1-9716-63C62B5BB3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660498"/>
            <a:ext cx="8723318" cy="1552625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4. Processo Seletivo para ingresso em 2025/3 e distribuição de bolsas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Homologação 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 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701A2C-30A7-3F8D-C8FC-88887A4A9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60869CC-39D5-C2BC-D099-7F74127CD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8</a:t>
            </a:fld>
            <a:endParaRPr lang="en-US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B8DBB44-C627-8DFE-EA25-06012666B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3383" y="2213123"/>
            <a:ext cx="2046758" cy="20078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D90EA3-D4E4-A2E0-D954-06E1FE24A8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4445" y="2213123"/>
            <a:ext cx="7059010" cy="368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329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B3EC9-B1FB-0E80-CC39-2309C7D9A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0BDD5-2C01-EF71-6B9D-A948BB631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660498"/>
            <a:ext cx="8723318" cy="1552625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4. Processo Seletivo para ingresso em 2025/3 e distribuição de bolsas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Mestrado 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 (13/19=68%)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8C4EE7-FD8C-F863-D6EC-E42A709A74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10D5F09F-C378-86B7-EEAC-494B8E101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27D33E29-5BE6-263A-035F-C017319B61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990981"/>
              </p:ext>
            </p:extLst>
          </p:nvPr>
        </p:nvGraphicFramePr>
        <p:xfrm>
          <a:off x="1691148" y="2438340"/>
          <a:ext cx="9144000" cy="2667000"/>
        </p:xfrm>
        <a:graphic>
          <a:graphicData uri="http://schemas.openxmlformats.org/drawingml/2006/table">
            <a:tbl>
              <a:tblPr/>
              <a:tblGrid>
                <a:gridCol w="698258">
                  <a:extLst>
                    <a:ext uri="{9D8B030D-6E8A-4147-A177-3AD203B41FA5}">
                      <a16:colId xmlns:a16="http://schemas.microsoft.com/office/drawing/2014/main" val="525078904"/>
                    </a:ext>
                  </a:extLst>
                </a:gridCol>
                <a:gridCol w="2123338">
                  <a:extLst>
                    <a:ext uri="{9D8B030D-6E8A-4147-A177-3AD203B41FA5}">
                      <a16:colId xmlns:a16="http://schemas.microsoft.com/office/drawing/2014/main" val="1009694414"/>
                    </a:ext>
                  </a:extLst>
                </a:gridCol>
                <a:gridCol w="774431">
                  <a:extLst>
                    <a:ext uri="{9D8B030D-6E8A-4147-A177-3AD203B41FA5}">
                      <a16:colId xmlns:a16="http://schemas.microsoft.com/office/drawing/2014/main" val="367922543"/>
                    </a:ext>
                  </a:extLst>
                </a:gridCol>
                <a:gridCol w="2856508">
                  <a:extLst>
                    <a:ext uri="{9D8B030D-6E8A-4147-A177-3AD203B41FA5}">
                      <a16:colId xmlns:a16="http://schemas.microsoft.com/office/drawing/2014/main" val="1925757288"/>
                    </a:ext>
                  </a:extLst>
                </a:gridCol>
                <a:gridCol w="2691465">
                  <a:extLst>
                    <a:ext uri="{9D8B030D-6E8A-4147-A177-3AD203B41FA5}">
                      <a16:colId xmlns:a16="http://schemas.microsoft.com/office/drawing/2014/main" val="169569281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Ordem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Aluno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Matrícula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Orientador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5725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Yuri de Oliveira Pokamaja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202506266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HUMBERTO GRACHER RIELLA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1 -CAPES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329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André Sorato Fragnani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202506254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CAMILA MICHELS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2 - FAPESC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5140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Aline Alves Soares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202506196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HUGO MOREIRA SOARES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3 - CAPES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716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Amanda Mueller Vianna dos Santos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202506193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PEDRO HENRIQUE HERMES DE ARAUJO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4 - CAPES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413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Marina Calian Moura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202506192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REGINA DE FATIMA PERALTA MUNIZ MOREIRA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5 - FAPESC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9756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Bernadeth Vidal Dragojevic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202506212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Débora de Oliveira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6 - CAPES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93676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Moisés Amancio da Silva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202506238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SERGIO YESID GÓMEZ GONZÁLEZ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7 - CAPES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6939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Maiko Rodrigo Monteiro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202506281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Adriano da Silva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BOLSA 8 - CAPES - PROPG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6215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Amadeo Zimmermann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202506369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PEDRO HENRIQUE HERMES DE ARAUJO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RETORNO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1278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Gabriel Marques Carvalho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202506261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CLAUDIA SAYER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PRÓPRIOS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2549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Juliano Moura Cascaes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202506307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Débora de Oliveira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PRÓPRIOS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1766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Lucas Canarin Marcineiro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202506286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HUMBERTO GRACHER RIELLA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PRÓPRIOS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70202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Vinícius Ruan Delmonego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202506308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RICARDO ANTONIO FRANCISCO MACHADO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RETORNO-RECEBEU BOLSA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223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210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7986</TotalTime>
  <Words>1034</Words>
  <Application>Microsoft Office PowerPoint</Application>
  <PresentationFormat>Widescreen</PresentationFormat>
  <Paragraphs>261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Aptos Narrow</vt:lpstr>
      <vt:lpstr>Arial</vt:lpstr>
      <vt:lpstr>Calibri</vt:lpstr>
      <vt:lpstr>Office Theme</vt:lpstr>
      <vt:lpstr>181.a  Reunião Ordinária do PósENQ </vt:lpstr>
      <vt:lpstr>Expediente</vt:lpstr>
      <vt:lpstr>Expediente</vt:lpstr>
      <vt:lpstr>1. Estágio pós-doutoral  aprovações ad referendum de inscrições, renovações e conclusões</vt:lpstr>
      <vt:lpstr>1. Estágio pós-doutoral  aprovações ad referendum de inscrições, renovações e conclusões</vt:lpstr>
      <vt:lpstr>2. Prorrogação de Prazo de Conclusão  Cursos de Doutorado e Mestrado</vt:lpstr>
      <vt:lpstr>3. Homologação do Edital 3/2025/PósENQ      Bolsa PDSE/CAPES - 2026</vt:lpstr>
      <vt:lpstr>4. Processo Seletivo para ingresso em 2025/3 e distribuição de bolsas  Homologação  </vt:lpstr>
      <vt:lpstr>4. Processo Seletivo para ingresso em 2025/3 e distribuição de bolsas  Mestrado  (13/19=68%)</vt:lpstr>
      <vt:lpstr>4. Processo Seletivo para ingresso em 2025/3 e distribuição de bolsas  Doutorado  (6/10=60%)</vt:lpstr>
      <vt:lpstr>5. Distribuição de recursos de custeio  CAPES/PROEX 2025</vt:lpstr>
      <vt:lpstr>6. Obrigatoriedade de realização da atividade estágio de docência pelos discentes bolsistas.</vt:lpstr>
      <vt:lpstr>7. Regras para validação e equivalência de créditos em disciplinas do PósENQ</vt:lpstr>
      <vt:lpstr>181.a  Reunião Ordinária do PósENQ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Agenor Furigo Jr</dc:creator>
  <cp:lastModifiedBy>Agenor Furigo Jr</cp:lastModifiedBy>
  <cp:revision>24</cp:revision>
  <dcterms:created xsi:type="dcterms:W3CDTF">2025-03-14T17:46:52Z</dcterms:created>
  <dcterms:modified xsi:type="dcterms:W3CDTF">2025-09-15T19:33:29Z</dcterms:modified>
</cp:coreProperties>
</file>