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71" r:id="rId3"/>
    <p:sldId id="261" r:id="rId4"/>
    <p:sldId id="308" r:id="rId5"/>
    <p:sldId id="309" r:id="rId6"/>
    <p:sldId id="289" r:id="rId7"/>
    <p:sldId id="290" r:id="rId8"/>
    <p:sldId id="262" r:id="rId9"/>
    <p:sldId id="302" r:id="rId10"/>
    <p:sldId id="304" r:id="rId11"/>
    <p:sldId id="305" r:id="rId12"/>
    <p:sldId id="306" r:id="rId13"/>
    <p:sldId id="284" r:id="rId14"/>
    <p:sldId id="307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8F5D12-94F4-29A8-1518-9551C2D1C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4013D-635D-EF8C-DD46-DBECF85168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D8739-1560-47B0-A6D2-F79348D5D53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D9D38-A79E-5AF9-2472-0E02ABB4DB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12A93-E63E-716B-C001-113B95B63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00C16-F3D6-4F4D-BB2F-2E1690A52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18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E4344-4141-4A56-9A71-855D8B444ACC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76977-28E1-4B39-9DFD-CCB8CF789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2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D6D3-7B55-B5F9-5CDD-E7FE2033B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950F7-7D3B-6579-7595-F4D362AB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0E3-6A18-44D0-914C-18A69998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6D29-8D62-4114-A111-27CD00206BC7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A1987-F7CF-57AC-EC16-8940C108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D61B-C2EA-2AD6-D163-348515E50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D248-D63D-7A25-7272-A9FF8ED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C1661-81B1-5FEC-7D6B-2EABCD1F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E8073-2EFE-81F0-C819-7930EDBC3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22E2-E2E1-4344-9710-FB448BECEB96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28F1-E699-4BB7-CFFD-FE147A8D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C0451-135B-C103-BE21-D61D0D08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D3B77-31E3-DADD-C625-3A4ADC883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9FAFA-21A9-FD2E-BBDC-E24F4682D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61A3F-BCDB-E3F9-7106-BADAF78B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8284-46BF-4009-8A79-CE42E8BCB0ED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B3980-9EA2-DA5F-3188-86C4BB93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DE907-E839-2CFB-D679-57A2C91D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1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A53D-8DF7-F0D9-D181-89C7FA26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B7C08-DD5E-CD5F-B94C-C6C716CD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72A5F-0AE2-E0A9-3AC7-E65B9170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8170-EF0D-48BA-929B-C999EBC41658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C7E1-3EDA-79C3-D416-B905C1B1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B7CD-55ED-2E5B-C6E6-F073289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F0D4-CD11-F28B-5149-B5ED1E1E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931DC-2F06-F754-BDEE-F122A094C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111C-21C1-A092-C1C8-64F2C079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BC447-FC67-46A3-960B-B453295026D9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3F298-BAEB-CC92-7BF0-07C05092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2D4E-8556-4DE9-5AAD-532EBA4D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0788-5E2C-4D0E-9D2B-26DA4541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1287-DFC6-F86A-4A64-8121B2886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E0D18-0258-AF2F-5FBA-A299DD22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DAF41-EE71-9979-F9D3-85684425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D38F-7B09-4EE7-B8F0-AE728E1C6033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E5CB6-2086-7EE1-8379-CA0BF668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7DD12-65B9-D6E0-5199-E5AA0A5B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5083-3BD2-AAA3-E0FB-E1577307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82DE-6004-3F83-744A-FAA90DE2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FB3FB-3380-DB87-07DD-271BBBDFC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BC220-6F27-E806-1CE4-0202831BD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894B3-E737-AD38-B048-7E1A31539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AC07F-3887-347E-66BA-72548562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2342-E0D4-49BA-B031-25AF27170108}" type="datetime1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E5163-C59E-E4C8-DFD2-330B382A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5E389-6C71-062C-E490-A58AB801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8B252-BCB9-D523-8164-83089BE8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24540-D890-58E6-BAB0-0F9B9EA8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EA89-A499-4D67-A75E-E929897D2C3E}" type="datetime1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D7264-8DD7-85A1-D3C6-A460DE13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940BB-F2D5-479D-A570-9C9694B2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4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0DE21E-3B2A-EA36-16D2-2581F514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9E25-6DDD-4C4D-ADB4-3EDA559E0731}" type="datetime1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8755D-91C2-A8B5-0D89-6088B48E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C3BD9-40C0-85F0-49B5-6231F486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4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762D-6C46-FE40-9D43-46CA201B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7DDB-BD32-19C5-CCC9-F0C8DD4B1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18455-A4A5-6101-BE41-4F0CA87D8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39700-0171-ADD6-5966-52270CE4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05FB-0253-437F-BAB4-0278070A7795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B0C82-D3CE-9A0E-22E0-6FA4D68E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7C33F-88EB-C86E-530F-4B0B7109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74E8-F74C-1413-68CD-F9F8548F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1C195-1BCA-F85D-17D4-16F2B57CF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F856C-E4D3-0BC7-0FB4-E75EAFE5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1D8E5-8AEF-C637-BF51-6C203EBE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86BC-8C41-4BD6-868A-C00DB9373663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60942-068F-CB1A-44C6-61BBCEFE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4672B-DD1C-2E57-49DA-BF2AB1CF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7BD31-E67A-4EBC-20BF-919280FF2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5F67E-0C74-3B5A-6037-6067B9A2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71B18-D396-65CF-77C0-621415454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56877-5164-40C4-98F3-489B56D1113B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D17E1-5310-EAC7-D576-281FF3657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9D93B-C96C-4E55-640C-4B9EE26F3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9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C90619-89FD-658F-7AB9-8A9C07B1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74141-E391-65CE-4CD7-1031FFC54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pt-BR" sz="4800" dirty="0">
                <a:solidFill>
                  <a:srgbClr val="FFFFFF"/>
                </a:solidFill>
              </a:rPr>
              <a:t>182.</a:t>
            </a:r>
            <a:r>
              <a:rPr lang="pt-BR" sz="4800" baseline="30000" dirty="0">
                <a:solidFill>
                  <a:srgbClr val="FFFFFF"/>
                </a:solidFill>
              </a:rPr>
              <a:t>a</a:t>
            </a:r>
            <a:r>
              <a:rPr lang="pt-BR" sz="4800" dirty="0">
                <a:solidFill>
                  <a:srgbClr val="FFFFFF"/>
                </a:solidFill>
              </a:rPr>
              <a:t>  Reunião Ordinária do 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9D8CF-71E7-B0FE-332B-DE7A9FE1C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988099C-4090-D3FA-8942-C80C3B20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ACBF5F-5E09-1E11-FEC8-8DE7A62E374C}"/>
              </a:ext>
            </a:extLst>
          </p:cNvPr>
          <p:cNvSpPr txBox="1"/>
          <p:nvPr/>
        </p:nvSpPr>
        <p:spPr>
          <a:xfrm flipH="1">
            <a:off x="1333339" y="5449374"/>
            <a:ext cx="2053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20/10/2025</a:t>
            </a:r>
          </a:p>
        </p:txBody>
      </p:sp>
    </p:spTree>
    <p:extLst>
      <p:ext uri="{BB962C8B-B14F-4D97-AF65-F5344CB8AC3E}">
        <p14:creationId xmlns:p14="http://schemas.microsoft.com/office/powerpoint/2010/main" val="318964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53B00-E5E3-760E-F3E7-A29BD8E2D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1CE0-1EEA-7500-C9CC-1F42D0301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</a:t>
            </a:r>
            <a:r>
              <a:rPr lang="pt-BR" sz="2000" b="1" i="1" dirty="0">
                <a:solidFill>
                  <a:prstClr val="black"/>
                </a:solidFill>
                <a:latin typeface="Aptos Display" panose="02110004020202020204"/>
              </a:rPr>
              <a:t>Mestrado</a:t>
            </a:r>
            <a:endParaRPr lang="en-US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8129D-0CB1-8EED-78B4-22D599F24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D647928-6AA6-9942-8B79-6B9983CE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8E9BC4C-3C16-2508-36FE-829CF75D6FBD}"/>
              </a:ext>
            </a:extLst>
          </p:cNvPr>
          <p:cNvSpPr txBox="1"/>
          <p:nvPr/>
        </p:nvSpPr>
        <p:spPr>
          <a:xfrm>
            <a:off x="1603665" y="2421347"/>
            <a:ext cx="477091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Juliana Neves 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19/9/2025 a 31/3/2026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Marina </a:t>
            </a:r>
            <a:r>
              <a:rPr lang="pt-BR" b="1" dirty="0" err="1">
                <a:solidFill>
                  <a:prstClr val="black"/>
                </a:solidFill>
              </a:rPr>
              <a:t>Zytkuevisz</a:t>
            </a:r>
            <a:r>
              <a:rPr lang="pt-BR" b="1" dirty="0">
                <a:solidFill>
                  <a:prstClr val="black"/>
                </a:solidFill>
              </a:rPr>
              <a:t> Teixeira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18/10/2025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Mestrando: </a:t>
            </a:r>
            <a:r>
              <a:rPr lang="pt-BR" b="1" dirty="0">
                <a:solidFill>
                  <a:prstClr val="black"/>
                </a:solidFill>
              </a:rPr>
              <a:t>Matheus Lôbo de Araújo Albuquerque 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17/03/2026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F642479-20A4-DEDD-0D89-653A6D25E47B}"/>
              </a:ext>
            </a:extLst>
          </p:cNvPr>
          <p:cNvSpPr txBox="1"/>
          <p:nvPr/>
        </p:nvSpPr>
        <p:spPr>
          <a:xfrm>
            <a:off x="6582889" y="2294515"/>
            <a:ext cx="477091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Mestrando: </a:t>
            </a:r>
            <a:r>
              <a:rPr lang="pt-BR" b="1" dirty="0">
                <a:solidFill>
                  <a:prstClr val="black"/>
                </a:solidFill>
              </a:rPr>
              <a:t>Nicolas Soares </a:t>
            </a:r>
            <a:r>
              <a:rPr lang="pt-BR" b="1" dirty="0" err="1">
                <a:solidFill>
                  <a:prstClr val="black"/>
                </a:solidFill>
              </a:rPr>
              <a:t>Urruth</a:t>
            </a:r>
            <a:endParaRPr lang="pt-BR" b="1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17/03/2026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Yasmin Santos de Azevedo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17/03/2026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Yasmin Silva dos Reis Ribeiro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27/02/2026 a 25/08/2026</a:t>
            </a:r>
          </a:p>
        </p:txBody>
      </p:sp>
    </p:spTree>
    <p:extLst>
      <p:ext uri="{BB962C8B-B14F-4D97-AF65-F5344CB8AC3E}">
        <p14:creationId xmlns:p14="http://schemas.microsoft.com/office/powerpoint/2010/main" val="173577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D67EA-440F-4EC9-D4DA-2E3CE4554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7DCD8-2671-C187-E0EB-429F68BC0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3. Desligamentos de discentes do </a:t>
            </a:r>
            <a:r>
              <a:rPr lang="pt-BR" sz="3600" dirty="0" err="1"/>
              <a:t>PosENQ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Mestrado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E3B341-2899-685F-8043-3915313EC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FCE3B0F-9A8B-6435-FE8B-61E3261D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11</a:t>
            </a:fld>
            <a:endParaRPr lang="en-US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C5E745-31F9-45E9-536A-48217AEC7C3D}"/>
              </a:ext>
            </a:extLst>
          </p:cNvPr>
          <p:cNvSpPr txBox="1"/>
          <p:nvPr/>
        </p:nvSpPr>
        <p:spPr>
          <a:xfrm>
            <a:off x="2684448" y="2063680"/>
            <a:ext cx="528389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Doutorado: </a:t>
            </a:r>
            <a:r>
              <a:rPr lang="pt-BR" b="1" dirty="0"/>
              <a:t>Denise Gomes da Silva Costa </a:t>
            </a:r>
          </a:p>
          <a:p>
            <a:r>
              <a:rPr lang="pt-BR" dirty="0"/>
              <a:t>Início do curso: 16/09/2024</a:t>
            </a:r>
          </a:p>
          <a:p>
            <a:r>
              <a:rPr lang="pt-BR" dirty="0"/>
              <a:t>Data: 10/10/2025 (desistência)</a:t>
            </a:r>
          </a:p>
          <a:p>
            <a:endParaRPr lang="pt-BR" dirty="0"/>
          </a:p>
          <a:p>
            <a:r>
              <a:rPr lang="pt-BR" dirty="0"/>
              <a:t>Mestrado: </a:t>
            </a:r>
            <a:r>
              <a:rPr lang="pt-BR" b="1" dirty="0"/>
              <a:t>Julia Volkmann</a:t>
            </a:r>
          </a:p>
          <a:p>
            <a:r>
              <a:rPr lang="pt-BR" dirty="0"/>
              <a:t>Início do curso: 19/09/2022</a:t>
            </a:r>
          </a:p>
          <a:p>
            <a:r>
              <a:rPr lang="pt-BR" dirty="0"/>
              <a:t>Data: 06/10/2025 (desligamento)</a:t>
            </a:r>
          </a:p>
          <a:p>
            <a:r>
              <a:rPr lang="pt-BR" dirty="0"/>
              <a:t>Motivo: Término de prazo em 19/09/2025.</a:t>
            </a:r>
          </a:p>
          <a:p>
            <a:endParaRPr lang="pt-BR" dirty="0"/>
          </a:p>
          <a:p>
            <a:r>
              <a:rPr lang="pt-BR" dirty="0"/>
              <a:t>Mestrado: </a:t>
            </a:r>
            <a:r>
              <a:rPr lang="pt-BR" b="1" dirty="0"/>
              <a:t>Larissa Raiana </a:t>
            </a:r>
            <a:r>
              <a:rPr lang="pt-BR" b="1" dirty="0" err="1"/>
              <a:t>Schmigel</a:t>
            </a:r>
            <a:r>
              <a:rPr lang="pt-BR" b="1" dirty="0"/>
              <a:t> Pitanga</a:t>
            </a:r>
          </a:p>
          <a:p>
            <a:r>
              <a:rPr lang="pt-BR" dirty="0"/>
              <a:t>Início do curso: 04/10/2021 (desligamento)</a:t>
            </a:r>
          </a:p>
          <a:p>
            <a:r>
              <a:rPr lang="pt-BR" dirty="0"/>
              <a:t>Motivo: Término de prazo em 03/10/2025</a:t>
            </a:r>
          </a:p>
        </p:txBody>
      </p:sp>
    </p:spTree>
    <p:extLst>
      <p:ext uri="{BB962C8B-B14F-4D97-AF65-F5344CB8AC3E}">
        <p14:creationId xmlns:p14="http://schemas.microsoft.com/office/powerpoint/2010/main" val="228046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915D0-2834-6B6D-7663-9CE7D9086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2DDBC-6C0C-1F6E-730A-902591B74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758008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3. Desligamentos de Discentes do </a:t>
            </a:r>
            <a:r>
              <a:rPr lang="pt-BR" sz="3600" dirty="0" err="1"/>
              <a:t>PosENQ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Mestrado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E44C70-C450-645F-E95F-6E83A6A4E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FE1D6EB-BE37-E150-99CE-71F21114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12</a:t>
            </a:fld>
            <a:endParaRPr lang="en-US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301A662-4D3E-B223-76F1-4E4632AA6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792" y="2906978"/>
            <a:ext cx="8710415" cy="1105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30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9D598C-F9E8-3C75-4364-3D95E1C7C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355C2-7882-22D2-8FCE-310DFB1AE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544" y="328684"/>
            <a:ext cx="10996231" cy="16604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4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  <a:r>
              <a:rPr lang="pt-BR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Homologação do Edital 4/2025/</a:t>
            </a:r>
            <a:r>
              <a:rPr lang="pt-BR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PosENQ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269AF01-8E19-5372-0A63-6DE7054655CD}"/>
              </a:ext>
            </a:extLst>
          </p:cNvPr>
          <p:cNvSpPr txBox="1"/>
          <p:nvPr/>
        </p:nvSpPr>
        <p:spPr>
          <a:xfrm>
            <a:off x="1314824" y="4233600"/>
            <a:ext cx="10005951" cy="1478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effectLst/>
                <a:latin typeface="+mn-lt"/>
                <a:ea typeface="+mn-ea"/>
                <a:cs typeface="+mn-cs"/>
              </a:rPr>
              <a:t>Expositor: </a:t>
            </a:r>
            <a:r>
              <a:rPr lang="pt-BR" sz="2400" kern="1200" dirty="0">
                <a:effectLst/>
                <a:latin typeface="+mn-lt"/>
                <a:ea typeface="+mn-ea"/>
                <a:cs typeface="+mn-cs"/>
              </a:rPr>
              <a:t>Comissão de Seleção e Bolsas</a:t>
            </a:r>
            <a:endParaRPr lang="en-US" sz="2400" kern="1200" dirty="0"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3A5EA16-946B-D4A8-70CA-A6089696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DDCD3F-85B7-BD05-F0AC-4034C05BA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794539D-50C4-E8C3-78BD-887A9A8DB57D}"/>
              </a:ext>
            </a:extLst>
          </p:cNvPr>
          <p:cNvSpPr txBox="1"/>
          <p:nvPr/>
        </p:nvSpPr>
        <p:spPr>
          <a:xfrm>
            <a:off x="3100705" y="2317853"/>
            <a:ext cx="79548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Seleção de candidatos para os cursos de </a:t>
            </a:r>
          </a:p>
          <a:p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mestrado e doutorado do </a:t>
            </a:r>
            <a:r>
              <a:rPr lang="pt-BR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PosENQ</a:t>
            </a:r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para o primeiro trimestre de 2026.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77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B28045-3377-E4BC-546B-6090BDCA3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B6FC9E-D12D-1D5D-A14B-1BB6E47B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68DF9F-CD1F-7024-768F-6850E32B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546994-74A8-FC6F-D649-5E6AF896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315660-F6C5-DF86-EC02-494B56F93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9361EF0-4A0C-42F5-F99F-33FDF96E1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E90FE43-04F1-3343-DACB-44B706970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6DD2C-5812-D222-3405-498134104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544" y="328684"/>
            <a:ext cx="10996231" cy="16604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5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  <a:r>
              <a:rPr lang="pt-BR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Homologação do Edital 5/2025/</a:t>
            </a:r>
            <a:r>
              <a:rPr lang="pt-BR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PosENQ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7287CDB-97E6-A787-E085-2E3B0DA0D30A}"/>
              </a:ext>
            </a:extLst>
          </p:cNvPr>
          <p:cNvSpPr txBox="1"/>
          <p:nvPr/>
        </p:nvSpPr>
        <p:spPr>
          <a:xfrm>
            <a:off x="1314824" y="4233600"/>
            <a:ext cx="10005951" cy="1478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effectLst/>
                <a:latin typeface="+mn-lt"/>
                <a:ea typeface="+mn-ea"/>
                <a:cs typeface="+mn-cs"/>
              </a:rPr>
              <a:t>Expositor: Pro. </a:t>
            </a:r>
            <a:r>
              <a:rPr lang="pt-BR" sz="2400" dirty="0">
                <a:latin typeface="+mj-lt"/>
                <a:ea typeface="+mj-ea"/>
                <a:cs typeface="+mj-cs"/>
              </a:rPr>
              <a:t>Cristiano José de Andrade, Coordenador do PRH</a:t>
            </a:r>
            <a:endParaRPr lang="en-US" sz="2400" kern="1200" dirty="0"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7A9E6038-773D-AC0E-CFD5-8949564D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F14AA3-6848-78D3-ADA2-99445B690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BD54C2D-1608-19C4-9676-AB97F194D29A}"/>
              </a:ext>
            </a:extLst>
          </p:cNvPr>
          <p:cNvSpPr txBox="1"/>
          <p:nvPr/>
        </p:nvSpPr>
        <p:spPr>
          <a:xfrm>
            <a:off x="3100705" y="2317853"/>
            <a:ext cx="79548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Seleção de pesquisador doutor para a </a:t>
            </a:r>
            <a:b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realização de estágio pós-doutoral no </a:t>
            </a:r>
            <a:r>
              <a:rPr lang="pt-BR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PosENQ</a:t>
            </a:r>
            <a:r>
              <a:rPr lang="pt-BR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com bolsa relacionada ao PRH 11.1/ANP.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762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879D-7F3B-3563-B9B5-1394E4FF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95A008-DE25-1725-94E0-685332219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4C6E2F-E061-5160-C936-C18EA0CD7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915D9-B6BD-1447-A823-A1946A332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6A53A-93A9-D51A-3415-B8A6F35AF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12020-E3D0-04CD-9FB5-D30DA1CE3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2"/>
            <a:ext cx="4674204" cy="2103290"/>
          </a:xfrm>
        </p:spPr>
        <p:txBody>
          <a:bodyPr anchor="b">
            <a:normAutofit/>
          </a:bodyPr>
          <a:lstStyle/>
          <a:p>
            <a:pPr algn="l"/>
            <a:r>
              <a:rPr lang="pt-BR" sz="3600" dirty="0">
                <a:solidFill>
                  <a:srgbClr val="FFFFFF"/>
                </a:solidFill>
              </a:rPr>
              <a:t>181.</a:t>
            </a:r>
            <a:r>
              <a:rPr lang="pt-BR" sz="3600" baseline="30000" dirty="0">
                <a:solidFill>
                  <a:srgbClr val="FFFFFF"/>
                </a:solidFill>
              </a:rPr>
              <a:t>a</a:t>
            </a:r>
            <a:r>
              <a:rPr lang="pt-BR" sz="3600" dirty="0">
                <a:solidFill>
                  <a:srgbClr val="FFFFFF"/>
                </a:solidFill>
              </a:rPr>
              <a:t>  Reunião Ordinária do </a:t>
            </a:r>
            <a:r>
              <a:rPr lang="pt-BR" sz="36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C397D-E322-0684-2259-CF1A54660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BDC546A-2FBC-DB60-90FB-82EFFBBC3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DD09B-B271-A5F6-84E3-F74AD4B6E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53005B2-A930-F70B-6B40-8299B2C2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C579FA-CA4B-F0CE-FFC6-803D1B3D27EB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15/09/2025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DC4289-2247-7079-8830-631255A75FFD}"/>
              </a:ext>
            </a:extLst>
          </p:cNvPr>
          <p:cNvSpPr txBox="1">
            <a:spLocks/>
          </p:cNvSpPr>
          <p:nvPr/>
        </p:nvSpPr>
        <p:spPr>
          <a:xfrm>
            <a:off x="1154281" y="3289364"/>
            <a:ext cx="4747280" cy="1831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800" dirty="0">
                <a:solidFill>
                  <a:srgbClr val="FFFFFF"/>
                </a:solidFill>
              </a:rPr>
              <a:t>Assuntos Gerais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E43CE-6B45-0CF7-66D5-C5A45D2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168A-FB10-09B6-558B-B2322D1CC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328686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4400" dirty="0"/>
              <a:t>Expediente</a:t>
            </a:r>
            <a:endParaRPr lang="en-US" sz="2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CC941-5678-DDCF-DC94-ABF616CBA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DA468C2-D1E8-E20E-7E22-56F276752E96}"/>
              </a:ext>
            </a:extLst>
          </p:cNvPr>
          <p:cNvSpPr txBox="1"/>
          <p:nvPr/>
        </p:nvSpPr>
        <p:spPr>
          <a:xfrm>
            <a:off x="1513115" y="1593821"/>
            <a:ext cx="9753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a) Apreciação da ata da 181.</a:t>
            </a:r>
            <a:r>
              <a:rPr lang="pt-BR" sz="2000" baseline="30000" dirty="0"/>
              <a:t>a</a:t>
            </a:r>
            <a:r>
              <a:rPr lang="pt-BR" sz="2000" dirty="0"/>
              <a:t> Reunião Ordinária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F8AFE3-62D9-78B9-09CD-3887996B9508}"/>
              </a:ext>
            </a:extLst>
          </p:cNvPr>
          <p:cNvSpPr txBox="1"/>
          <p:nvPr/>
        </p:nvSpPr>
        <p:spPr>
          <a:xfrm>
            <a:off x="1513115" y="2199156"/>
            <a:ext cx="96120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b) Comunicações da presidência: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13AFC1B-F949-A13D-E248-E00313B8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2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FEEF3A-DDB5-4558-9CD7-99D7C8DB4989}"/>
              </a:ext>
            </a:extLst>
          </p:cNvPr>
          <p:cNvSpPr txBox="1"/>
          <p:nvPr/>
        </p:nvSpPr>
        <p:spPr>
          <a:xfrm>
            <a:off x="1513115" y="2549033"/>
            <a:ext cx="900634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Avaliação discente das disciplinas 2025/2 e 2025/3 (a partir de 11/10)</a:t>
            </a:r>
          </a:p>
          <a:p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Recepção aos calouros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Recursos CAPES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CAPES-Global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Editais FAPESC para bolsas de mestrado e doutorado: não aproveitamento de bolsa FAPESC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</p:txBody>
      </p:sp>
    </p:spTree>
    <p:extLst>
      <p:ext uri="{BB962C8B-B14F-4D97-AF65-F5344CB8AC3E}">
        <p14:creationId xmlns:p14="http://schemas.microsoft.com/office/powerpoint/2010/main" val="381507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FA6B9-D84E-D455-3B9B-6BE77523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1DAA-BEA2-491D-3283-0A3D71BAE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4" y="741128"/>
            <a:ext cx="8889519" cy="1086458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Expediente</a:t>
            </a:r>
            <a:br>
              <a:rPr lang="pt-BR" sz="3600" dirty="0"/>
            </a:br>
            <a:r>
              <a:rPr lang="pt-BR" sz="2000" dirty="0">
                <a:latin typeface="+mn-lt"/>
                <a:ea typeface="+mn-ea"/>
                <a:cs typeface="+mn-cs"/>
              </a:rPr>
              <a:t>b) Comunicações da presidência: resultado Edital PDSE – 1.o cronograma</a:t>
            </a:r>
            <a:endParaRPr lang="en-US" sz="24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0CD7-83BA-5464-5212-E2A0E93B1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78B716C-5FB0-C61A-2E57-66C07F05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4A6B19D-8F61-138E-39F6-3B8F3EB80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536" y="1982671"/>
            <a:ext cx="2819794" cy="286742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3AB3E87-3D39-D62E-4341-DC2C2022F1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5433" y="5386226"/>
            <a:ext cx="5525271" cy="115268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DBC60A0-59E1-806C-D5AB-2F2C96ABDD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982671"/>
            <a:ext cx="5144218" cy="1247949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14E05D35-B061-1512-D0FF-77D732E3C5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9419" y="3111433"/>
            <a:ext cx="6620799" cy="91452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A18C8DA0-AC7F-DC53-C5B4-E6D615249A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7286" y="3928934"/>
            <a:ext cx="7116168" cy="149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91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55780-2F52-DFF9-4BD0-400C9FE44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DCC5-9319-948A-D9F7-129E6289F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4" y="741128"/>
            <a:ext cx="8889519" cy="1086458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Expediente</a:t>
            </a:r>
            <a:br>
              <a:rPr lang="pt-BR" sz="3600" dirty="0"/>
            </a:br>
            <a:r>
              <a:rPr lang="pt-BR" sz="2000" dirty="0">
                <a:latin typeface="+mn-lt"/>
                <a:ea typeface="+mn-ea"/>
                <a:cs typeface="+mn-cs"/>
              </a:rPr>
              <a:t>b) Comunicações da presidência: inscrições PEG-PG</a:t>
            </a:r>
            <a:endParaRPr lang="en-US" sz="24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F5AAC6-CF3C-D166-C79A-5EAF981D8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0A258BF-26D4-4EB0-916A-DD76555C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4</a:t>
            </a:fld>
            <a:endParaRPr lang="en-US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D3FB6E1-76E1-97A4-1396-18EF20CCD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804" y="1924523"/>
            <a:ext cx="4954396" cy="461438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C04FA30-203E-0FD3-1782-8B441CFE4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411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09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CAC7A-7BE6-195D-32CC-8DB53812E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CF57-7B90-782C-2BA1-E12869338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940" y="1187330"/>
            <a:ext cx="8889519" cy="1086458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Expediente</a:t>
            </a:r>
            <a:br>
              <a:rPr lang="pt-BR" sz="3600" dirty="0"/>
            </a:br>
            <a:br>
              <a:rPr lang="pt-BR" sz="3600" dirty="0"/>
            </a:br>
            <a:r>
              <a:rPr lang="pt-BR" sz="2000" dirty="0">
                <a:latin typeface="+mn-lt"/>
                <a:ea typeface="+mn-ea"/>
                <a:cs typeface="+mn-cs"/>
              </a:rPr>
              <a:t>b) Comunicações da presidência: Prêmio Mulheres na Ciência</a:t>
            </a:r>
            <a:br>
              <a:rPr lang="pt-BR" sz="2000" dirty="0">
                <a:latin typeface="+mn-lt"/>
                <a:ea typeface="+mn-ea"/>
                <a:cs typeface="+mn-cs"/>
              </a:rPr>
            </a:br>
            <a:r>
              <a:rPr lang="pt-BR" sz="2000" dirty="0">
                <a:latin typeface="+mn-lt"/>
                <a:ea typeface="+mn-ea"/>
                <a:cs typeface="+mn-cs"/>
              </a:rPr>
              <a:t>				 Categoria Plena</a:t>
            </a:r>
            <a:br>
              <a:rPr lang="pt-BR" sz="2000" dirty="0">
                <a:latin typeface="+mn-lt"/>
                <a:ea typeface="+mn-ea"/>
                <a:cs typeface="+mn-cs"/>
              </a:rPr>
            </a:br>
            <a:r>
              <a:rPr lang="pt-BR" sz="2000" dirty="0">
                <a:latin typeface="+mn-lt"/>
                <a:ea typeface="+mn-ea"/>
                <a:cs typeface="+mn-cs"/>
              </a:rPr>
              <a:t>				 Ciências Exatas e da Terra</a:t>
            </a:r>
            <a:endParaRPr lang="en-US" sz="24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393C5A-ACE6-A035-FE71-35B3F925C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6AA6C6C-E9B5-F311-23FF-AFD90CAF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5</a:t>
            </a:fld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9705FFB-59FD-AE40-39CC-7FB174075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73" y="2663218"/>
            <a:ext cx="2286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82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F4BA-FBAE-2E18-FD28-D6B43B69D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667D-6707-F948-1CC3-8357BC0D0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renovações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39E0B7-6814-F2A2-845F-CA1FFAC45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87127FA-83E4-67EB-1469-A0107F4A7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C7A1880-EE0C-0E23-1DFB-F5E8BA3D4C36}"/>
              </a:ext>
            </a:extLst>
          </p:cNvPr>
          <p:cNvSpPr txBox="1"/>
          <p:nvPr/>
        </p:nvSpPr>
        <p:spPr>
          <a:xfrm>
            <a:off x="1513115" y="1832848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Processo:  23080</a:t>
            </a:r>
            <a:r>
              <a:rPr lang="pt-BR" sz="2000" dirty="0">
                <a:solidFill>
                  <a:prstClr val="black"/>
                </a:solidFill>
              </a:rPr>
              <a:t>.019158/2025-72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lang="pt-BR" sz="2000" b="1" dirty="0"/>
              <a:t>Heloísa </a:t>
            </a:r>
            <a:r>
              <a:rPr lang="pt-BR" sz="2000" b="1" dirty="0" err="1"/>
              <a:t>Bremm</a:t>
            </a:r>
            <a:r>
              <a:rPr lang="pt-BR" sz="2000" b="1" dirty="0"/>
              <a:t> </a:t>
            </a:r>
            <a:r>
              <a:rPr lang="pt-BR" sz="2000" b="1" dirty="0" err="1"/>
              <a:t>Madalosso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Período: de </a:t>
            </a:r>
            <a:r>
              <a:rPr lang="pt-BR" sz="2000" dirty="0"/>
              <a:t>12/10/2025 a 31/08/2026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Projeto: </a:t>
            </a:r>
            <a:r>
              <a:rPr lang="pt-BR" sz="2000" i="1" dirty="0"/>
              <a:t>Estudo em Escala Piloto Suportado por Simulação Numérica para a Aplicação de misturadores, Ozonização e Extração Líquido-Líquido na Redução do TOG da Água Produzida</a:t>
            </a:r>
            <a:endParaRPr kumimoji="0" lang="pt-B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Supervisão: Prof.</a:t>
            </a:r>
            <a:r>
              <a:rPr lang="pt-BR" sz="2000" dirty="0"/>
              <a:t> Adriano da Silva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DDBCF0E-FF4F-B31C-4655-E9FE1DC3CF8B}"/>
              </a:ext>
            </a:extLst>
          </p:cNvPr>
          <p:cNvSpPr txBox="1"/>
          <p:nvPr/>
        </p:nvSpPr>
        <p:spPr>
          <a:xfrm>
            <a:off x="1513115" y="4048032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Processo:  23080</a:t>
            </a:r>
            <a:r>
              <a:rPr lang="pt-BR" sz="2000" dirty="0">
                <a:solidFill>
                  <a:prstClr val="black"/>
                </a:solidFill>
              </a:rPr>
              <a:t>.060018/2024-07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Requerente: </a:t>
            </a:r>
            <a:r>
              <a:rPr lang="pt-BR" sz="2000" b="1" dirty="0"/>
              <a:t>Elisângela </a:t>
            </a:r>
            <a:r>
              <a:rPr lang="pt-BR" sz="2000" b="1" dirty="0" err="1"/>
              <a:t>Edila</a:t>
            </a:r>
            <a:r>
              <a:rPr lang="pt-BR" sz="2000" b="1" dirty="0"/>
              <a:t> Schneider 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Período: de 1/10/2025 a 30/9/2026</a:t>
            </a: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Projeto:</a:t>
            </a:r>
            <a:r>
              <a:rPr lang="pt-BR" sz="2000" dirty="0">
                <a:solidFill>
                  <a:prstClr val="black"/>
                </a:solidFill>
              </a:rPr>
              <a:t> </a:t>
            </a:r>
            <a:r>
              <a:rPr lang="pt-BR" sz="2000" i="1" dirty="0">
                <a:solidFill>
                  <a:prstClr val="black"/>
                </a:solidFill>
              </a:rPr>
              <a:t>Geração de energia através da </a:t>
            </a:r>
            <a:r>
              <a:rPr lang="pt-BR" sz="2000" i="1" dirty="0" err="1">
                <a:solidFill>
                  <a:prstClr val="black"/>
                </a:solidFill>
              </a:rPr>
              <a:t>codigestão</a:t>
            </a:r>
            <a:r>
              <a:rPr lang="pt-BR" sz="2000" i="1" dirty="0">
                <a:solidFill>
                  <a:prstClr val="black"/>
                </a:solidFill>
              </a:rPr>
              <a:t> anaeróbia de dejeto bovino e lodos de estação de tratamento de esgotos</a:t>
            </a: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Supervisão: Prof.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Camila Michels</a:t>
            </a:r>
          </a:p>
        </p:txBody>
      </p:sp>
    </p:spTree>
    <p:extLst>
      <p:ext uri="{BB962C8B-B14F-4D97-AF65-F5344CB8AC3E}">
        <p14:creationId xmlns:p14="http://schemas.microsoft.com/office/powerpoint/2010/main" val="245335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2A843-7FE6-C28F-7159-ECC913596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9F4D9-3576-8CE6-3AC9-FABD2AA01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lang="pt-BR" sz="2000" dirty="0">
                <a:solidFill>
                  <a:prstClr val="black"/>
                </a:solidFill>
                <a:latin typeface="Aptos Display" panose="02110004020202020204"/>
              </a:rPr>
              <a:t> de inscrições, </a:t>
            </a:r>
            <a:r>
              <a:rPr lang="pt-BR" sz="2000" b="1" dirty="0">
                <a:solidFill>
                  <a:prstClr val="black"/>
                </a:solidFill>
                <a:latin typeface="Aptos Display" panose="02110004020202020204"/>
              </a:rPr>
              <a:t>renovações</a:t>
            </a:r>
            <a:r>
              <a:rPr lang="pt-BR" sz="2000" dirty="0">
                <a:solidFill>
                  <a:prstClr val="black"/>
                </a:solidFill>
                <a:latin typeface="Aptos Display" panose="02110004020202020204"/>
              </a:rPr>
              <a:t>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1ACB4-316C-DB15-5578-1AE3383F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1595" y="0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17652C7-DB3F-BFCC-7724-B3AE599F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A82382F-FD3C-EC87-F684-FAE0A1E3AC7C}"/>
              </a:ext>
            </a:extLst>
          </p:cNvPr>
          <p:cNvSpPr txBox="1"/>
          <p:nvPr/>
        </p:nvSpPr>
        <p:spPr>
          <a:xfrm>
            <a:off x="1513115" y="1797784"/>
            <a:ext cx="103305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Processo:  23080</a:t>
            </a:r>
            <a:r>
              <a:rPr lang="pt-BR" sz="2000" dirty="0">
                <a:solidFill>
                  <a:prstClr val="black"/>
                </a:solidFill>
              </a:rPr>
              <a:t>.055843/2024-81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lang="pt-BR" sz="2000" b="1" dirty="0" err="1"/>
              <a:t>Naionara</a:t>
            </a:r>
            <a:r>
              <a:rPr lang="pt-BR" sz="2000" b="1" dirty="0"/>
              <a:t> </a:t>
            </a:r>
            <a:r>
              <a:rPr lang="pt-BR" sz="2000" b="1" dirty="0" err="1"/>
              <a:t>Ariete</a:t>
            </a:r>
            <a:r>
              <a:rPr lang="pt-BR" sz="2000" b="1" dirty="0"/>
              <a:t> </a:t>
            </a:r>
            <a:r>
              <a:rPr lang="pt-BR" sz="2000" b="1" dirty="0" err="1"/>
              <a:t>Daronch</a:t>
            </a:r>
            <a:r>
              <a:rPr lang="pt-BR" sz="2000" b="1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Período: de 14/10/2025 a </a:t>
            </a:r>
            <a:r>
              <a:rPr lang="pt-BR" sz="2000" dirty="0">
                <a:solidFill>
                  <a:prstClr val="black"/>
                </a:solidFill>
              </a:rPr>
              <a:t>13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/10/2026</a:t>
            </a: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Projeto: </a:t>
            </a:r>
            <a:r>
              <a:rPr lang="pt-BR" sz="2000" i="1" dirty="0"/>
              <a:t>Intensificação de reatores de reforma de gás natural em operação “offshore”</a:t>
            </a:r>
            <a:endParaRPr kumimoji="0" lang="pt-B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Supervisão: Prof. </a:t>
            </a:r>
            <a:r>
              <a:rPr lang="pt-BR" sz="2000" dirty="0"/>
              <a:t>Sergio </a:t>
            </a:r>
            <a:r>
              <a:rPr lang="pt-BR" sz="2000" dirty="0" err="1"/>
              <a:t>Yesid</a:t>
            </a:r>
            <a:r>
              <a:rPr lang="pt-BR" sz="2000" dirty="0"/>
              <a:t> Gómez González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C7A1880-EE0C-0E23-1DFB-F5E8BA3D4C36}"/>
              </a:ext>
            </a:extLst>
          </p:cNvPr>
          <p:cNvSpPr txBox="1"/>
          <p:nvPr/>
        </p:nvSpPr>
        <p:spPr>
          <a:xfrm>
            <a:off x="1513115" y="3858539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Processo:  23080</a:t>
            </a:r>
            <a:r>
              <a:rPr lang="pt-BR" sz="2000" dirty="0">
                <a:solidFill>
                  <a:prstClr val="black"/>
                </a:solidFill>
              </a:rPr>
              <a:t>.019158/2025-72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Requerente: </a:t>
            </a:r>
            <a:r>
              <a:rPr lang="pt-BR" sz="2000" b="1" dirty="0"/>
              <a:t>Karina Luzia Andrade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Período: de </a:t>
            </a:r>
            <a:r>
              <a:rPr lang="pt-BR" sz="2000" dirty="0"/>
              <a:t>12/10/2025 a 31/08/2026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Projeto: </a:t>
            </a:r>
            <a:r>
              <a:rPr lang="pt-BR" sz="2000" i="1" dirty="0"/>
              <a:t>Estudo em Escala Piloto Suportado por Simulação Numérica para a Aplicação de misturadores, Ozonização e Extração Líquido-Líquido na Redução do TOG da Água Produzida</a:t>
            </a:r>
            <a:endParaRPr kumimoji="0" lang="pt-B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Supervisão: Prof.</a:t>
            </a:r>
            <a:r>
              <a:rPr lang="pt-BR" sz="2000" dirty="0"/>
              <a:t> Adriano da Silva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25632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A072-03F7-679B-BF8C-7A66CE5B5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4B8A-B3FC-DBC6-7374-6D8027101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</a:t>
            </a:r>
            <a:r>
              <a:rPr lang="pt-BR" sz="2000" b="1" i="1" dirty="0">
                <a:solidFill>
                  <a:prstClr val="black"/>
                </a:solidFill>
                <a:latin typeface="Aptos Display" panose="02110004020202020204"/>
              </a:rPr>
              <a:t> Doutorado 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e Mestrado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97AF2-4F6B-C1E9-EC84-9D278E8C8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4B48F0D-07FC-FD04-6369-89B9F10B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85F8B3-7EE8-C73F-5633-2A6C0A063253}"/>
              </a:ext>
            </a:extLst>
          </p:cNvPr>
          <p:cNvSpPr txBox="1"/>
          <p:nvPr/>
        </p:nvSpPr>
        <p:spPr>
          <a:xfrm>
            <a:off x="2898074" y="2479179"/>
            <a:ext cx="639585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Doutoranda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: </a:t>
            </a:r>
            <a:r>
              <a:rPr lang="pt-BR" b="1" dirty="0">
                <a:solidFill>
                  <a:prstClr val="black"/>
                </a:solidFill>
              </a:rPr>
              <a:t>Elis Cristina </a:t>
            </a:r>
            <a:r>
              <a:rPr lang="pt-BR" b="1" dirty="0" err="1">
                <a:solidFill>
                  <a:prstClr val="black"/>
                </a:solidFill>
              </a:rPr>
              <a:t>Zanatta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Período: de 05/10/2025 a </a:t>
            </a: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02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/04/2026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Doutoranda: </a:t>
            </a:r>
            <a:r>
              <a:rPr lang="pt-BR" b="1" dirty="0" err="1">
                <a:solidFill>
                  <a:prstClr val="black"/>
                </a:solidFill>
              </a:rPr>
              <a:t>Kerolyn</a:t>
            </a:r>
            <a:r>
              <a:rPr lang="pt-BR" b="1" dirty="0">
                <a:solidFill>
                  <a:prstClr val="black"/>
                </a:solidFill>
              </a:rPr>
              <a:t> Luana </a:t>
            </a:r>
            <a:r>
              <a:rPr lang="pt-BR" b="1" dirty="0" err="1">
                <a:solidFill>
                  <a:prstClr val="black"/>
                </a:solidFill>
              </a:rPr>
              <a:t>Holek</a:t>
            </a:r>
            <a:endParaRPr lang="pt-BR" b="1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05/10/2025 a 02/04/2026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Doutoranda: </a:t>
            </a:r>
            <a:r>
              <a:rPr lang="pt-BR" b="1" dirty="0">
                <a:solidFill>
                  <a:prstClr val="black"/>
                </a:solidFill>
              </a:rPr>
              <a:t>Juliana de Gregori da Rocha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Período: 05/10/2025 a 02/01/2026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94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EA4E5-8C08-1377-E827-D235EB4A4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ECD3C-FFCE-A457-9C01-18E27EF1E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</a:t>
            </a:r>
            <a:r>
              <a:rPr lang="pt-BR" sz="2000" b="1" i="1" dirty="0">
                <a:solidFill>
                  <a:prstClr val="black"/>
                </a:solidFill>
                <a:latin typeface="Aptos Display" panose="02110004020202020204"/>
              </a:rPr>
              <a:t>Mestrado</a:t>
            </a:r>
            <a:endParaRPr lang="en-US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718087-533C-F32A-6155-70616369B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10382A2-BD43-9DF4-C9AE-822457F2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FDB4813-958E-0DD6-7099-F204F0963C83}"/>
              </a:ext>
            </a:extLst>
          </p:cNvPr>
          <p:cNvSpPr txBox="1"/>
          <p:nvPr/>
        </p:nvSpPr>
        <p:spPr>
          <a:xfrm>
            <a:off x="1603665" y="2421347"/>
            <a:ext cx="4770911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Mestrando: </a:t>
            </a:r>
            <a:r>
              <a:rPr lang="pt-BR" b="1" dirty="0">
                <a:solidFill>
                  <a:prstClr val="black"/>
                </a:solidFill>
              </a:rPr>
              <a:t>Bernardo Lyra Juca Duarte Silva 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18/10/2025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Bruna </a:t>
            </a:r>
            <a:r>
              <a:rPr lang="pt-BR" b="1" dirty="0" err="1">
                <a:solidFill>
                  <a:prstClr val="black"/>
                </a:solidFill>
              </a:rPr>
              <a:t>Baldasso</a:t>
            </a:r>
            <a:r>
              <a:rPr lang="pt-BR" b="1" dirty="0">
                <a:solidFill>
                  <a:prstClr val="black"/>
                </a:solidFill>
              </a:rPr>
              <a:t> </a:t>
            </a: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Período: de 19/09/2025 a 17/03/2026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Mestrando: </a:t>
            </a:r>
            <a:r>
              <a:rPr lang="pt-BR" b="1" dirty="0">
                <a:solidFill>
                  <a:prstClr val="black"/>
                </a:solidFill>
              </a:rPr>
              <a:t>Bruno Santiago </a:t>
            </a:r>
            <a:r>
              <a:rPr lang="pt-BR" b="1" dirty="0" err="1">
                <a:solidFill>
                  <a:prstClr val="black"/>
                </a:solidFill>
              </a:rPr>
              <a:t>Glins</a:t>
            </a:r>
            <a:endParaRPr lang="pt-BR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Período: 19/09/2025 a 17/03/2026</a:t>
            </a:r>
          </a:p>
          <a:p>
            <a:pPr lvl="0"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0"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7B0321B-836D-8E52-7018-56CA916C3286}"/>
              </a:ext>
            </a:extLst>
          </p:cNvPr>
          <p:cNvSpPr txBox="1"/>
          <p:nvPr/>
        </p:nvSpPr>
        <p:spPr>
          <a:xfrm>
            <a:off x="6582889" y="2294515"/>
            <a:ext cx="477091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Cinara Félix Ribeiro Machado </a:t>
            </a:r>
            <a:r>
              <a:rPr lang="pt-BR" b="1" dirty="0" err="1">
                <a:solidFill>
                  <a:prstClr val="black"/>
                </a:solidFill>
              </a:rPr>
              <a:t>Cassettari</a:t>
            </a:r>
            <a:r>
              <a:rPr lang="pt-BR" b="1" dirty="0">
                <a:solidFill>
                  <a:prstClr val="black"/>
                </a:solidFill>
              </a:rPr>
              <a:t> </a:t>
            </a:r>
          </a:p>
          <a:p>
            <a:pPr lvl="0">
              <a:defRPr/>
            </a:pPr>
            <a:r>
              <a:rPr lang="pt-BR" dirty="0">
                <a:solidFill>
                  <a:srgbClr val="000000"/>
                </a:solidFill>
              </a:rPr>
              <a:t>Período: 19/09/2025 a 17/03/2026</a:t>
            </a:r>
          </a:p>
          <a:p>
            <a:pPr lvl="0">
              <a:defRPr/>
            </a:pP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Érica da Costa Campos  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Período:19/09/2025 a 17/03/2026</a:t>
            </a:r>
          </a:p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Mestranda: </a:t>
            </a:r>
            <a:r>
              <a:rPr lang="pt-BR" b="1" dirty="0">
                <a:solidFill>
                  <a:prstClr val="black"/>
                </a:solidFill>
              </a:rPr>
              <a:t>Glaucia Rodrigues Vieira de Almeida da Fonseca</a:t>
            </a:r>
            <a:r>
              <a:rPr lang="pt-BR" dirty="0">
                <a:solidFill>
                  <a:prstClr val="black"/>
                </a:solidFill>
              </a:rPr>
              <a:t>   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Período:19/09/2025 a 18/09/2026</a:t>
            </a:r>
          </a:p>
        </p:txBody>
      </p:sp>
    </p:spTree>
    <p:extLst>
      <p:ext uri="{BB962C8B-B14F-4D97-AF65-F5344CB8AC3E}">
        <p14:creationId xmlns:p14="http://schemas.microsoft.com/office/powerpoint/2010/main" val="243478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9344</TotalTime>
  <Words>733</Words>
  <Application>Microsoft Office PowerPoint</Application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182.a  Reunião Ordinária do PósENQ </vt:lpstr>
      <vt:lpstr>Expediente</vt:lpstr>
      <vt:lpstr>Expediente b) Comunicações da presidência: resultado Edital PDSE – 1.o cronograma</vt:lpstr>
      <vt:lpstr>Expediente b) Comunicações da presidência: inscrições PEG-PG</vt:lpstr>
      <vt:lpstr>Expediente  b) Comunicações da presidência: Prêmio Mulheres na Ciência      Categoria Plena      Ciências Exatas e da Terra</vt:lpstr>
      <vt:lpstr>1. Estágio pós-doutoral  aprovações ad referendum de inscrições, renovações e conclusões</vt:lpstr>
      <vt:lpstr>1. Estágio pós-doutoral  aprovações ad referendum de inscrições, renovações e conclusões</vt:lpstr>
      <vt:lpstr>2. Prorrogação de Prazo de Conclusão  Cursos de Doutorado e Mestrado</vt:lpstr>
      <vt:lpstr>2. Prorrogação de Prazo de Conclusão  Cursos de Doutorado e Mestrado</vt:lpstr>
      <vt:lpstr>2. Prorrogação de Prazo de Conclusão  Cursos de Doutorado e Mestrado</vt:lpstr>
      <vt:lpstr>3. Desligamentos de discentes do PosENQ  Cursos de Doutorado e Mestrado</vt:lpstr>
      <vt:lpstr>3. Desligamentos de Discentes do PosENQ  Cursos de Doutorado e Mestrado</vt:lpstr>
      <vt:lpstr>4. Homologação do Edital 4/2025/PosENQ</vt:lpstr>
      <vt:lpstr>5. Homologação do Edital 5/2025/PosENQ</vt:lpstr>
      <vt:lpstr>181.a  Reunião Ordinária do PósENQ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182.a  Reunião Ordinária do PósENQ</dc:title>
  <dc:creator>Agenor Furigo Jr</dc:creator>
  <cp:lastModifiedBy>Agenor Furigo Jr</cp:lastModifiedBy>
  <cp:revision>53</cp:revision>
  <dcterms:created xsi:type="dcterms:W3CDTF">2025-03-14T17:46:52Z</dcterms:created>
  <dcterms:modified xsi:type="dcterms:W3CDTF">2025-10-20T16:18:53Z</dcterms:modified>
</cp:coreProperties>
</file>